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91" r:id="rId4"/>
    <p:sldId id="258" r:id="rId5"/>
    <p:sldId id="289" r:id="rId6"/>
    <p:sldId id="259" r:id="rId7"/>
    <p:sldId id="260" r:id="rId8"/>
    <p:sldId id="261" r:id="rId9"/>
    <p:sldId id="288" r:id="rId10"/>
    <p:sldId id="262" r:id="rId11"/>
    <p:sldId id="263" r:id="rId12"/>
    <p:sldId id="286" r:id="rId13"/>
    <p:sldId id="265" r:id="rId14"/>
    <p:sldId id="283" r:id="rId15"/>
    <p:sldId id="266" r:id="rId16"/>
    <p:sldId id="287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90" r:id="rId25"/>
    <p:sldId id="274" r:id="rId26"/>
    <p:sldId id="275" r:id="rId27"/>
    <p:sldId id="276" r:id="rId28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0" autoAdjust="0"/>
    <p:restoredTop sz="94438" autoAdjust="0"/>
  </p:normalViewPr>
  <p:slideViewPr>
    <p:cSldViewPr>
      <p:cViewPr>
        <p:scale>
          <a:sx n="82" d="100"/>
          <a:sy n="82" d="100"/>
        </p:scale>
        <p:origin x="-127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981CD9-E70C-4073-9EC3-69FBDFCF5882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5C5A949-7B27-4F51-B297-8FBDA181B94A}">
      <dgm:prSet phldrT="[Text]"/>
      <dgm:spPr/>
      <dgm:t>
        <a:bodyPr/>
        <a:lstStyle/>
        <a:p>
          <a:r>
            <a:rPr lang="ro-RO" dirty="0" smtClean="0"/>
            <a:t>Economic</a:t>
          </a:r>
          <a:endParaRPr lang="ro-RO" dirty="0"/>
        </a:p>
      </dgm:t>
    </dgm:pt>
    <dgm:pt modelId="{5A0621AB-4B2E-43A5-B95F-DC0B565A2864}" type="parTrans" cxnId="{C45A86DE-86BE-409B-BBA3-E2CCCD30A49D}">
      <dgm:prSet/>
      <dgm:spPr/>
      <dgm:t>
        <a:bodyPr/>
        <a:lstStyle/>
        <a:p>
          <a:endParaRPr lang="ro-RO"/>
        </a:p>
      </dgm:t>
    </dgm:pt>
    <dgm:pt modelId="{BA54B518-59C0-49D4-836F-A9831579ABDA}" type="sibTrans" cxnId="{C45A86DE-86BE-409B-BBA3-E2CCCD30A49D}">
      <dgm:prSet/>
      <dgm:spPr/>
      <dgm:t>
        <a:bodyPr/>
        <a:lstStyle/>
        <a:p>
          <a:endParaRPr lang="ro-RO"/>
        </a:p>
      </dgm:t>
    </dgm:pt>
    <dgm:pt modelId="{117CF59C-B42B-4B1D-962E-AC33DB5107E8}">
      <dgm:prSet phldrT="[Text]"/>
      <dgm:spPr/>
      <dgm:t>
        <a:bodyPr/>
        <a:lstStyle/>
        <a:p>
          <a:r>
            <a:rPr lang="ro-RO" dirty="0" smtClean="0"/>
            <a:t>Comerț</a:t>
          </a:r>
          <a:endParaRPr lang="ro-RO" dirty="0"/>
        </a:p>
      </dgm:t>
    </dgm:pt>
    <dgm:pt modelId="{62D743BA-723B-417D-80C3-2BCAFBB29382}" type="parTrans" cxnId="{B7C0ED6D-89D3-4C56-9B67-C5691B83FE03}">
      <dgm:prSet/>
      <dgm:spPr/>
      <dgm:t>
        <a:bodyPr/>
        <a:lstStyle/>
        <a:p>
          <a:endParaRPr lang="ro-RO"/>
        </a:p>
      </dgm:t>
    </dgm:pt>
    <dgm:pt modelId="{CBB82408-A3DC-4A28-BF4D-C71868CAFA19}" type="sibTrans" cxnId="{B7C0ED6D-89D3-4C56-9B67-C5691B83FE03}">
      <dgm:prSet/>
      <dgm:spPr/>
      <dgm:t>
        <a:bodyPr/>
        <a:lstStyle/>
        <a:p>
          <a:endParaRPr lang="ro-RO"/>
        </a:p>
      </dgm:t>
    </dgm:pt>
    <dgm:pt modelId="{84EFACED-82FC-4051-B520-95CA5B77657D}">
      <dgm:prSet phldrT="[Text]"/>
      <dgm:spPr/>
      <dgm:t>
        <a:bodyPr/>
        <a:lstStyle/>
        <a:p>
          <a:r>
            <a:rPr lang="ro-RO" dirty="0" smtClean="0"/>
            <a:t>Turism și alimentație</a:t>
          </a:r>
          <a:endParaRPr lang="ro-RO" dirty="0"/>
        </a:p>
      </dgm:t>
    </dgm:pt>
    <dgm:pt modelId="{382EBAB8-58A1-4BDC-844E-E4FA7D02AE21}" type="parTrans" cxnId="{515541A3-C4F0-4FC5-B440-0B46024548A5}">
      <dgm:prSet/>
      <dgm:spPr/>
      <dgm:t>
        <a:bodyPr/>
        <a:lstStyle/>
        <a:p>
          <a:endParaRPr lang="ro-RO"/>
        </a:p>
      </dgm:t>
    </dgm:pt>
    <dgm:pt modelId="{B0A2C51E-47D4-48EC-9224-07819FBAF63E}" type="sibTrans" cxnId="{515541A3-C4F0-4FC5-B440-0B46024548A5}">
      <dgm:prSet/>
      <dgm:spPr/>
      <dgm:t>
        <a:bodyPr/>
        <a:lstStyle/>
        <a:p>
          <a:endParaRPr lang="ro-RO"/>
        </a:p>
      </dgm:t>
    </dgm:pt>
    <dgm:pt modelId="{6CD77F17-3675-4E35-A19E-06CE9E5F9DD2}" type="pres">
      <dgm:prSet presAssocID="{88981CD9-E70C-4073-9EC3-69FBDFCF5882}" presName="compositeShape" presStyleCnt="0">
        <dgm:presLayoutVars>
          <dgm:dir/>
          <dgm:resizeHandles/>
        </dgm:presLayoutVars>
      </dgm:prSet>
      <dgm:spPr/>
    </dgm:pt>
    <dgm:pt modelId="{2F23643E-8A16-48BF-AA71-C6E50F30E9DB}" type="pres">
      <dgm:prSet presAssocID="{88981CD9-E70C-4073-9EC3-69FBDFCF5882}" presName="pyramid" presStyleLbl="node1" presStyleIdx="0" presStyleCnt="1" custLinFactNeighborX="19414" custLinFactNeighborY="7031"/>
      <dgm:spPr/>
    </dgm:pt>
    <dgm:pt modelId="{7B7BE613-BFED-4AC8-B6E9-42531910F3B9}" type="pres">
      <dgm:prSet presAssocID="{88981CD9-E70C-4073-9EC3-69FBDFCF5882}" presName="theList" presStyleCnt="0"/>
      <dgm:spPr/>
    </dgm:pt>
    <dgm:pt modelId="{10D89306-B099-442A-9927-E164860C833E}" type="pres">
      <dgm:prSet presAssocID="{B5C5A949-7B27-4F51-B297-8FBDA181B94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56803E56-8DB7-47FE-AF61-548DD14C183B}" type="pres">
      <dgm:prSet presAssocID="{B5C5A949-7B27-4F51-B297-8FBDA181B94A}" presName="aSpace" presStyleCnt="0"/>
      <dgm:spPr/>
    </dgm:pt>
    <dgm:pt modelId="{4A553ACF-445B-4CB4-ACE8-1E36DA685590}" type="pres">
      <dgm:prSet presAssocID="{117CF59C-B42B-4B1D-962E-AC33DB5107E8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FEB75F24-AA45-468E-9B7A-12213AF0C385}" type="pres">
      <dgm:prSet presAssocID="{117CF59C-B42B-4B1D-962E-AC33DB5107E8}" presName="aSpace" presStyleCnt="0"/>
      <dgm:spPr/>
    </dgm:pt>
    <dgm:pt modelId="{1C95A2CB-3B45-4B55-B49F-921841D712F4}" type="pres">
      <dgm:prSet presAssocID="{84EFACED-82FC-4051-B520-95CA5B77657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B4915385-7CA6-43EA-8FFB-FCA2B5756661}" type="pres">
      <dgm:prSet presAssocID="{84EFACED-82FC-4051-B520-95CA5B77657D}" presName="aSpace" presStyleCnt="0"/>
      <dgm:spPr/>
    </dgm:pt>
  </dgm:ptLst>
  <dgm:cxnLst>
    <dgm:cxn modelId="{5C1132B4-6592-4BAF-95EF-75DD5EB9295B}" type="presOf" srcId="{B5C5A949-7B27-4F51-B297-8FBDA181B94A}" destId="{10D89306-B099-442A-9927-E164860C833E}" srcOrd="0" destOrd="0" presId="urn:microsoft.com/office/officeart/2005/8/layout/pyramid2"/>
    <dgm:cxn modelId="{39D67142-BDEA-46F9-9D8A-1F07BDC02A38}" type="presOf" srcId="{117CF59C-B42B-4B1D-962E-AC33DB5107E8}" destId="{4A553ACF-445B-4CB4-ACE8-1E36DA685590}" srcOrd="0" destOrd="0" presId="urn:microsoft.com/office/officeart/2005/8/layout/pyramid2"/>
    <dgm:cxn modelId="{C45A86DE-86BE-409B-BBA3-E2CCCD30A49D}" srcId="{88981CD9-E70C-4073-9EC3-69FBDFCF5882}" destId="{B5C5A949-7B27-4F51-B297-8FBDA181B94A}" srcOrd="0" destOrd="0" parTransId="{5A0621AB-4B2E-43A5-B95F-DC0B565A2864}" sibTransId="{BA54B518-59C0-49D4-836F-A9831579ABDA}"/>
    <dgm:cxn modelId="{3386ABB6-5EBB-46C0-BB3F-A86A9BE45556}" type="presOf" srcId="{88981CD9-E70C-4073-9EC3-69FBDFCF5882}" destId="{6CD77F17-3675-4E35-A19E-06CE9E5F9DD2}" srcOrd="0" destOrd="0" presId="urn:microsoft.com/office/officeart/2005/8/layout/pyramid2"/>
    <dgm:cxn modelId="{B7C0ED6D-89D3-4C56-9B67-C5691B83FE03}" srcId="{88981CD9-E70C-4073-9EC3-69FBDFCF5882}" destId="{117CF59C-B42B-4B1D-962E-AC33DB5107E8}" srcOrd="1" destOrd="0" parTransId="{62D743BA-723B-417D-80C3-2BCAFBB29382}" sibTransId="{CBB82408-A3DC-4A28-BF4D-C71868CAFA19}"/>
    <dgm:cxn modelId="{515541A3-C4F0-4FC5-B440-0B46024548A5}" srcId="{88981CD9-E70C-4073-9EC3-69FBDFCF5882}" destId="{84EFACED-82FC-4051-B520-95CA5B77657D}" srcOrd="2" destOrd="0" parTransId="{382EBAB8-58A1-4BDC-844E-E4FA7D02AE21}" sibTransId="{B0A2C51E-47D4-48EC-9224-07819FBAF63E}"/>
    <dgm:cxn modelId="{88A6C3E3-5962-4743-AFD1-3E1EB76D77FE}" type="presOf" srcId="{84EFACED-82FC-4051-B520-95CA5B77657D}" destId="{1C95A2CB-3B45-4B55-B49F-921841D712F4}" srcOrd="0" destOrd="0" presId="urn:microsoft.com/office/officeart/2005/8/layout/pyramid2"/>
    <dgm:cxn modelId="{010EBA95-57A0-483C-9CD7-2EAF1C51F407}" type="presParOf" srcId="{6CD77F17-3675-4E35-A19E-06CE9E5F9DD2}" destId="{2F23643E-8A16-48BF-AA71-C6E50F30E9DB}" srcOrd="0" destOrd="0" presId="urn:microsoft.com/office/officeart/2005/8/layout/pyramid2"/>
    <dgm:cxn modelId="{7B719A00-33AE-422F-8621-3C42E1145F7E}" type="presParOf" srcId="{6CD77F17-3675-4E35-A19E-06CE9E5F9DD2}" destId="{7B7BE613-BFED-4AC8-B6E9-42531910F3B9}" srcOrd="1" destOrd="0" presId="urn:microsoft.com/office/officeart/2005/8/layout/pyramid2"/>
    <dgm:cxn modelId="{8F39205E-8A9D-4A04-B8D1-66622D1F74BF}" type="presParOf" srcId="{7B7BE613-BFED-4AC8-B6E9-42531910F3B9}" destId="{10D89306-B099-442A-9927-E164860C833E}" srcOrd="0" destOrd="0" presId="urn:microsoft.com/office/officeart/2005/8/layout/pyramid2"/>
    <dgm:cxn modelId="{A0FD07D7-DFF0-4C78-8EED-5E9DC4D831EC}" type="presParOf" srcId="{7B7BE613-BFED-4AC8-B6E9-42531910F3B9}" destId="{56803E56-8DB7-47FE-AF61-548DD14C183B}" srcOrd="1" destOrd="0" presId="urn:microsoft.com/office/officeart/2005/8/layout/pyramid2"/>
    <dgm:cxn modelId="{37B8E3CA-E6B8-430F-AABD-E724A2166775}" type="presParOf" srcId="{7B7BE613-BFED-4AC8-B6E9-42531910F3B9}" destId="{4A553ACF-445B-4CB4-ACE8-1E36DA685590}" srcOrd="2" destOrd="0" presId="urn:microsoft.com/office/officeart/2005/8/layout/pyramid2"/>
    <dgm:cxn modelId="{54399007-D476-49A4-A242-7AD9BBED6306}" type="presParOf" srcId="{7B7BE613-BFED-4AC8-B6E9-42531910F3B9}" destId="{FEB75F24-AA45-468E-9B7A-12213AF0C385}" srcOrd="3" destOrd="0" presId="urn:microsoft.com/office/officeart/2005/8/layout/pyramid2"/>
    <dgm:cxn modelId="{001F7167-E497-4445-9720-5DDD4FFBEAA2}" type="presParOf" srcId="{7B7BE613-BFED-4AC8-B6E9-42531910F3B9}" destId="{1C95A2CB-3B45-4B55-B49F-921841D712F4}" srcOrd="4" destOrd="0" presId="urn:microsoft.com/office/officeart/2005/8/layout/pyramid2"/>
    <dgm:cxn modelId="{F33B2FBB-3E92-4AEE-BE41-9D313681746A}" type="presParOf" srcId="{7B7BE613-BFED-4AC8-B6E9-42531910F3B9}" destId="{B4915385-7CA6-43EA-8FFB-FCA2B575666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23643E-8A16-48BF-AA71-C6E50F30E9DB}">
      <dsp:nvSpPr>
        <dsp:cNvPr id="0" name=""/>
        <dsp:cNvSpPr/>
      </dsp:nvSpPr>
      <dsp:spPr>
        <a:xfrm>
          <a:off x="1398341" y="0"/>
          <a:ext cx="2143140" cy="214314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89306-B099-442A-9927-E164860C833E}">
      <dsp:nvSpPr>
        <dsp:cNvPr id="0" name=""/>
        <dsp:cNvSpPr/>
      </dsp:nvSpPr>
      <dsp:spPr>
        <a:xfrm>
          <a:off x="2053842" y="215465"/>
          <a:ext cx="1393041" cy="5073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kern="1200" dirty="0" smtClean="0"/>
            <a:t>Economic</a:t>
          </a:r>
          <a:endParaRPr lang="ro-RO" sz="1200" kern="1200" dirty="0"/>
        </a:p>
      </dsp:txBody>
      <dsp:txXfrm>
        <a:off x="2053842" y="215465"/>
        <a:ext cx="1393041" cy="507321"/>
      </dsp:txXfrm>
    </dsp:sp>
    <dsp:sp modelId="{4A553ACF-445B-4CB4-ACE8-1E36DA685590}">
      <dsp:nvSpPr>
        <dsp:cNvPr id="0" name=""/>
        <dsp:cNvSpPr/>
      </dsp:nvSpPr>
      <dsp:spPr>
        <a:xfrm>
          <a:off x="2053842" y="786201"/>
          <a:ext cx="1393041" cy="5073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kern="1200" dirty="0" smtClean="0"/>
            <a:t>Comerț</a:t>
          </a:r>
          <a:endParaRPr lang="ro-RO" sz="1200" kern="1200" dirty="0"/>
        </a:p>
      </dsp:txBody>
      <dsp:txXfrm>
        <a:off x="2053842" y="786201"/>
        <a:ext cx="1393041" cy="507321"/>
      </dsp:txXfrm>
    </dsp:sp>
    <dsp:sp modelId="{1C95A2CB-3B45-4B55-B49F-921841D712F4}">
      <dsp:nvSpPr>
        <dsp:cNvPr id="0" name=""/>
        <dsp:cNvSpPr/>
      </dsp:nvSpPr>
      <dsp:spPr>
        <a:xfrm>
          <a:off x="2053842" y="1356938"/>
          <a:ext cx="1393041" cy="5073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kern="1200" dirty="0" smtClean="0"/>
            <a:t>Turism și alimentație</a:t>
          </a:r>
          <a:endParaRPr lang="ro-RO" sz="1200" kern="1200" dirty="0"/>
        </a:p>
      </dsp:txBody>
      <dsp:txXfrm>
        <a:off x="2053842" y="1356938"/>
        <a:ext cx="1393041" cy="507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DEEFC-66EC-45FE-8779-FD3A80CF4C97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6B64A-E438-4492-A5A3-B1895E522DAB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6B64A-E438-4492-A5A3-B1895E522DAB}" type="slidenum">
              <a:rPr lang="ro-RO" smtClean="0"/>
              <a:pPr/>
              <a:t>5</a:t>
            </a:fld>
            <a:endParaRPr lang="ro-R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6B64A-E438-4492-A5A3-B1895E522DAB}" type="slidenum">
              <a:rPr lang="ro-RO" smtClean="0"/>
              <a:pPr/>
              <a:t>11</a:t>
            </a:fld>
            <a:endParaRPr lang="ro-R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6B64A-E438-4492-A5A3-B1895E522DAB}" type="slidenum">
              <a:rPr lang="ro-RO" smtClean="0"/>
              <a:pPr/>
              <a:t>19</a:t>
            </a:fld>
            <a:endParaRPr 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Clic pentru a edita stilul de subtitlu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67519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78933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94627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90565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98952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89812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39992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26384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05897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23961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31515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B7032-64B7-45FE-A0F1-EDBE00630C5D}" type="datetimeFigureOut">
              <a:rPr lang="ro-RO" smtClean="0"/>
              <a:pPr/>
              <a:t>25.11.2019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FA91-88A6-4E06-A360-710219651F1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71966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2664296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CURRICULUM ÎN DEZVOLTARE LOCALĂ ADAPTAT CONTEXTULUI EUROPEAN</a:t>
            </a:r>
            <a:br>
              <a:rPr lang="ro-RO" dirty="0" smtClean="0"/>
            </a:br>
            <a:r>
              <a:rPr lang="ro-RO" dirty="0" smtClean="0"/>
              <a:t>2018-EY-PCVET-R2-0003</a:t>
            </a:r>
            <a:endParaRPr lang="ro-R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840" y="192670"/>
            <a:ext cx="2304256" cy="231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ine 4" descr="sigla cevm">
            <a:extLst>
              <a:ext uri="{FF2B5EF4-FFF2-40B4-BE49-F238E27FC236}">
                <a16:creationId xmlns:a16="http://schemas.microsoft.com/office/drawing/2014/main" xmlns="" xmlns:lc="http://schemas.openxmlformats.org/drawingml/2006/lockedCanvas" id="{3B546834-F337-485D-B3B5-708F48D91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611560" y="192670"/>
            <a:ext cx="2311686" cy="23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5383" y="544943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14989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04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REFLECȚII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357298"/>
            <a:ext cx="4310246" cy="32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428736"/>
            <a:ext cx="2500330" cy="1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ine 5" descr="M:\Oslo\22.10.2019\IMG_20191022_1311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3500438"/>
            <a:ext cx="2265496" cy="242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407" y="33265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tăText 7"/>
          <p:cNvSpPr txBox="1"/>
          <p:nvPr/>
        </p:nvSpPr>
        <p:spPr>
          <a:xfrm>
            <a:off x="214282" y="4643447"/>
            <a:ext cx="62151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o-RO" dirty="0" smtClean="0"/>
              <a:t>centralizarea ideilor cadrelor didactice  cu privire la caracterul aplicativ al elementelor de noutate  oferite de modelul norvegian</a:t>
            </a:r>
          </a:p>
          <a:p>
            <a:endParaRPr lang="ro-RO" dirty="0" smtClean="0"/>
          </a:p>
          <a:p>
            <a:pPr>
              <a:buFont typeface="Wingdings" pitchFamily="2" charset="2"/>
              <a:buChar char="ü"/>
            </a:pPr>
            <a:r>
              <a:rPr lang="ro-RO" dirty="0" smtClean="0"/>
              <a:t>asemănări și deosebiri între învățământul românesc și cel norvegian (analiza SWOT)</a:t>
            </a:r>
          </a:p>
          <a:p>
            <a:pPr>
              <a:buFont typeface="Arial" pitchFamily="34" charset="0"/>
              <a:buChar char="•"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19554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APLICAȚIE PRACTICĂ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929066"/>
            <a:ext cx="3786214" cy="284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5687" y="26064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tăText 8"/>
          <p:cNvSpPr txBox="1"/>
          <p:nvPr/>
        </p:nvSpPr>
        <p:spPr>
          <a:xfrm>
            <a:off x="285720" y="5786454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Prezentarea preparatelor culinare de către echipa de profesori și elevi norvegieni </a:t>
            </a:r>
            <a:endParaRPr lang="ro-RO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000107"/>
            <a:ext cx="3716972" cy="278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71546"/>
            <a:ext cx="29628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97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/>
            </a:r>
            <a:br>
              <a:rPr lang="ro-RO" sz="2400" b="1" dirty="0" smtClean="0">
                <a:solidFill>
                  <a:prstClr val="black"/>
                </a:solidFill>
              </a:rPr>
            </a:br>
            <a:endParaRPr lang="ro-RO" sz="2400" b="1" dirty="0" smtClean="0">
              <a:solidFill>
                <a:prstClr val="black"/>
              </a:solidFill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o-RO" sz="1800" dirty="0" smtClean="0"/>
              <a:t>           CABINET MATEMATICĂ                                                  CABINET ELECTRONICĂ</a:t>
            </a:r>
          </a:p>
          <a:p>
            <a:endParaRPr lang="ro-RO" dirty="0" smtClean="0"/>
          </a:p>
          <a:p>
            <a:endParaRPr lang="ro-RO" dirty="0" smtClean="0"/>
          </a:p>
          <a:p>
            <a:endParaRPr lang="ro-RO" dirty="0" smtClean="0"/>
          </a:p>
          <a:p>
            <a:endParaRPr lang="ro-RO" dirty="0" smtClean="0"/>
          </a:p>
          <a:p>
            <a:pPr>
              <a:buNone/>
            </a:pPr>
            <a:r>
              <a:rPr lang="ro-RO" sz="1800" dirty="0" smtClean="0"/>
              <a:t>						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84" y="2214554"/>
            <a:ext cx="2571768" cy="36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5" y="2214554"/>
            <a:ext cx="4860285" cy="36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u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ETTERSTAD UPPER SECONDARY SCHOOL OSLO</a:t>
            </a:r>
            <a:b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DOTĂRI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5687" y="26064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/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ETTERSTAD UPPER SECONDARY SCHOOL OSLO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SALA DE SPORT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643050"/>
            <a:ext cx="8143932" cy="489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2068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9321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65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/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ETTERSTAD UPPER SECONDARY SCHOOL OSLO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RESTAURANT-CANTINĂ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357298"/>
            <a:ext cx="7000924" cy="524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9321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2068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706090"/>
          </a:xfrm>
        </p:spPr>
        <p:txBody>
          <a:bodyPr>
            <a:no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ETTERSTAD UPPER SECONDARY SCHOOL OSLO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SPAȚII DE LUCRU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357298"/>
            <a:ext cx="6955274" cy="521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6723" y="54868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tăText 9"/>
          <p:cNvSpPr txBox="1"/>
          <p:nvPr/>
        </p:nvSpPr>
        <p:spPr>
          <a:xfrm>
            <a:off x="142844" y="142873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Magazin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65924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706090"/>
          </a:xfrm>
        </p:spPr>
        <p:txBody>
          <a:bodyPr>
            <a:no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ETTERSTAD UPPER SECONDARY SCHOOL OSLO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SPAȚII DE LUCRU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4165" y="1643050"/>
            <a:ext cx="2759523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857364"/>
            <a:ext cx="5715040" cy="428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500570"/>
            <a:ext cx="2856209" cy="21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6723" y="54868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tăText 8"/>
          <p:cNvSpPr txBox="1"/>
          <p:nvPr/>
        </p:nvSpPr>
        <p:spPr>
          <a:xfrm>
            <a:off x="428596" y="1285861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Complex instruire </a:t>
            </a:r>
            <a:r>
              <a:rPr lang="ro-RO" dirty="0" err="1" smtClean="0"/>
              <a:t>practică-Bucătării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65924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1" y="1571612"/>
            <a:ext cx="3537495" cy="47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928670"/>
            <a:ext cx="3610821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00504"/>
            <a:ext cx="3617916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2457" y="332656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ETTERSTAD UPPER SECONDARY SCHOOL OSLO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SPAȚII DE LUCRU</a:t>
            </a:r>
            <a:endParaRPr lang="ro-RO" sz="2400" b="1" dirty="0">
              <a:solidFill>
                <a:prstClr val="black"/>
              </a:solidFill>
            </a:endParaRPr>
          </a:p>
        </p:txBody>
      </p:sp>
      <p:sp>
        <p:nvSpPr>
          <p:cNvPr id="11" name="CasetăText 10"/>
          <p:cNvSpPr txBox="1"/>
          <p:nvPr/>
        </p:nvSpPr>
        <p:spPr>
          <a:xfrm>
            <a:off x="428596" y="1142984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Complex instruire </a:t>
            </a:r>
            <a:r>
              <a:rPr lang="ro-RO" dirty="0" err="1" smtClean="0"/>
              <a:t>practică-Bucătării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234235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706090"/>
          </a:xfrm>
        </p:spPr>
        <p:txBody>
          <a:bodyPr>
            <a:no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Vizită de lucru la agenții economici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REMA 1000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36"/>
            <a:ext cx="5426393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071546"/>
            <a:ext cx="2613298" cy="196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429132"/>
            <a:ext cx="2714644" cy="203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9537" y="20929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tăText 9"/>
          <p:cNvSpPr txBox="1"/>
          <p:nvPr/>
        </p:nvSpPr>
        <p:spPr>
          <a:xfrm>
            <a:off x="6143636" y="3000372"/>
            <a:ext cx="285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Managerul supermarketului </a:t>
            </a:r>
            <a:r>
              <a:rPr lang="ro-RO" dirty="0" smtClean="0"/>
              <a:t>Rema 1000, premiat pentru integrarea pe piața muncii a persoanelor asistate social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15704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o-RO" sz="2700" b="1" dirty="0" smtClean="0">
                <a:solidFill>
                  <a:prstClr val="black"/>
                </a:solidFill>
              </a:rPr>
              <a:t>Vizită de lucru la agenții economici </a:t>
            </a:r>
            <a:r>
              <a:rPr lang="ro-RO" b="1" dirty="0" smtClean="0"/>
              <a:t/>
            </a:r>
            <a:br>
              <a:rPr lang="ro-RO" b="1" dirty="0" smtClean="0"/>
            </a:br>
            <a:r>
              <a:rPr lang="ro-RO" sz="2700" b="1" dirty="0" smtClean="0">
                <a:solidFill>
                  <a:prstClr val="black"/>
                </a:solidFill>
              </a:rPr>
              <a:t>ISS</a:t>
            </a:r>
            <a:endParaRPr lang="ro-RO" sz="2700" b="1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857232"/>
            <a:ext cx="2764158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786190"/>
            <a:ext cx="2786082" cy="208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2"/>
            <a:ext cx="5813279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7963" y="18864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317" y="188640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tăText 9"/>
          <p:cNvSpPr txBox="1"/>
          <p:nvPr/>
        </p:nvSpPr>
        <p:spPr>
          <a:xfrm>
            <a:off x="642910" y="5214951"/>
            <a:ext cx="3929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 ISS - companie de formare profesională</a:t>
            </a:r>
          </a:p>
          <a:p>
            <a:r>
              <a:rPr lang="ro-RO" dirty="0" smtClean="0"/>
              <a:t>	Promovare </a:t>
            </a:r>
          </a:p>
          <a:p>
            <a:r>
              <a:rPr lang="ro-RO" dirty="0" smtClean="0"/>
              <a:t>	Integrare</a:t>
            </a:r>
          </a:p>
          <a:p>
            <a:r>
              <a:rPr lang="ro-RO" dirty="0" smtClean="0"/>
              <a:t>	Valorizare</a:t>
            </a:r>
          </a:p>
          <a:p>
            <a:r>
              <a:rPr lang="ro-RO" dirty="0" smtClean="0"/>
              <a:t>	Performanță</a:t>
            </a:r>
          </a:p>
          <a:p>
            <a:r>
              <a:rPr lang="ro-RO" dirty="0" smtClean="0"/>
              <a:t>	Sprijin social</a:t>
            </a:r>
          </a:p>
          <a:p>
            <a:endParaRPr lang="ro-RO" dirty="0"/>
          </a:p>
        </p:txBody>
      </p:sp>
      <p:sp>
        <p:nvSpPr>
          <p:cNvPr id="11" name="Substituent conținut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39735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o-RO" smtClean="0"/>
              <a:t>ECHIPA DE PROIECT</a:t>
            </a:r>
            <a:br>
              <a:rPr lang="ro-RO" smtClean="0"/>
            </a:br>
            <a:r>
              <a:rPr lang="ro-RO" sz="2700" smtClean="0"/>
              <a:t>Colegiul Economic „Virgil Madgearu” Municipiul Ploiești</a:t>
            </a:r>
            <a:endParaRPr lang="ro-RO" sz="270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ro-RO" b="1" smtClean="0"/>
              <a:t>Lupu Simona </a:t>
            </a:r>
            <a:r>
              <a:rPr lang="ro-RO" smtClean="0"/>
              <a:t>– responsabil proiect</a:t>
            </a:r>
          </a:p>
          <a:p>
            <a:r>
              <a:rPr lang="ro-RO" b="1" smtClean="0"/>
              <a:t>Petrescu Ștefania </a:t>
            </a:r>
            <a:r>
              <a:rPr lang="ro-RO" smtClean="0"/>
              <a:t>– responsabil elaborare curriculum</a:t>
            </a:r>
          </a:p>
          <a:p>
            <a:r>
              <a:rPr lang="ro-RO" b="1" smtClean="0"/>
              <a:t>Drăghici Liviu </a:t>
            </a:r>
            <a:r>
              <a:rPr lang="ro-RO" smtClean="0"/>
              <a:t>– responsabil cu monitorizarea și evaluarea proiectului</a:t>
            </a:r>
          </a:p>
          <a:p>
            <a:r>
              <a:rPr lang="ro-RO" b="1" smtClean="0"/>
              <a:t>Ciutacu Lavinia </a:t>
            </a:r>
            <a:r>
              <a:rPr lang="ro-RO" smtClean="0"/>
              <a:t>– responsabil cu diseminarea și valorizarea rezultatelor  proiectului</a:t>
            </a:r>
          </a:p>
          <a:p>
            <a:r>
              <a:rPr lang="ro-RO" b="1" smtClean="0"/>
              <a:t>Stanciu Mihaela</a:t>
            </a:r>
            <a:r>
              <a:rPr lang="ro-RO" smtClean="0"/>
              <a:t>- reprezentant agent economic</a:t>
            </a:r>
          </a:p>
          <a:p>
            <a:r>
              <a:rPr lang="ro-RO" b="1" smtClean="0"/>
              <a:t>Lazăr Corina </a:t>
            </a:r>
            <a:r>
              <a:rPr lang="ro-RO" smtClean="0"/>
              <a:t>– responsabil Aria curriculară Tehnologii</a:t>
            </a:r>
          </a:p>
          <a:p>
            <a:r>
              <a:rPr lang="ro-RO" b="1" smtClean="0"/>
              <a:t>Nicolae Iuliana </a:t>
            </a:r>
            <a:r>
              <a:rPr lang="ro-RO" smtClean="0"/>
              <a:t>– responsabil catedra Turism și alimentație</a:t>
            </a:r>
          </a:p>
          <a:p>
            <a:r>
              <a:rPr lang="ro-RO" b="1" smtClean="0"/>
              <a:t>Bucur Rodica </a:t>
            </a:r>
            <a:r>
              <a:rPr lang="ro-RO" smtClean="0"/>
              <a:t>– responsabil,catedra Management-Marketing-Administrație</a:t>
            </a:r>
          </a:p>
          <a:p>
            <a:r>
              <a:rPr lang="ro-RO" b="1" smtClean="0"/>
              <a:t>Petrache Simona </a:t>
            </a:r>
            <a:r>
              <a:rPr lang="ro-RO" smtClean="0"/>
              <a:t>– responsabil catedra Comerț</a:t>
            </a:r>
          </a:p>
          <a:p>
            <a:r>
              <a:rPr lang="ro-RO" b="1" smtClean="0"/>
              <a:t>Dragomir Iulia </a:t>
            </a:r>
            <a:r>
              <a:rPr lang="ro-RO" smtClean="0"/>
              <a:t>– profesor limba engleză</a:t>
            </a:r>
          </a:p>
          <a:p>
            <a:r>
              <a:rPr lang="ro-RO" b="1" smtClean="0"/>
              <a:t>Matei Carmen </a:t>
            </a:r>
            <a:r>
              <a:rPr lang="ro-RO" smtClean="0"/>
              <a:t>– profesor,catedra Turism și alimentație</a:t>
            </a:r>
          </a:p>
          <a:p>
            <a:r>
              <a:rPr lang="ro-RO" b="1" smtClean="0"/>
              <a:t>Vasile Brîndușa </a:t>
            </a:r>
            <a:r>
              <a:rPr lang="ro-RO" smtClean="0"/>
              <a:t>– profesor, catedra Management-Marketing-Administrație</a:t>
            </a:r>
          </a:p>
          <a:p>
            <a:r>
              <a:rPr lang="ro-RO" b="1" smtClean="0"/>
              <a:t>Ghiță Carmen </a:t>
            </a:r>
            <a:r>
              <a:rPr lang="ro-RO" smtClean="0"/>
              <a:t>– profesor, catedra Management-Marketing-Administrație</a:t>
            </a:r>
          </a:p>
          <a:p>
            <a:r>
              <a:rPr lang="ro-RO" b="1" smtClean="0"/>
              <a:t>Drăgan Daniel </a:t>
            </a:r>
            <a:r>
              <a:rPr lang="ro-RO" smtClean="0"/>
              <a:t>– profesor, catedra Management-Marketing-Administrație</a:t>
            </a:r>
          </a:p>
          <a:p>
            <a:endParaRPr lang="ro-RO" smtClean="0"/>
          </a:p>
          <a:p>
            <a:endParaRPr lang="ro-RO" smtClean="0"/>
          </a:p>
          <a:p>
            <a:endParaRPr lang="ro-RO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500042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Vizită de lucru la agenții economici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XXL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664183" cy="355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6336" y="1916832"/>
            <a:ext cx="4866104" cy="343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76672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95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562074"/>
          </a:xfrm>
        </p:spPr>
        <p:txBody>
          <a:bodyPr>
            <a:no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Vizită de lucru la agenții economici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EUROPRIX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929066"/>
            <a:ext cx="3393017" cy="25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071546"/>
            <a:ext cx="3357586" cy="251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4869663" cy="36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66" y="404664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77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Vizită de lucru la agenții economici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JORDBAER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867" y="1643050"/>
            <a:ext cx="4377133" cy="32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71612"/>
            <a:ext cx="4500594" cy="337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32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Vizită de lucru la agenții economici </a:t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TOYOTA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85926"/>
            <a:ext cx="5045645" cy="37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291" y="980728"/>
            <a:ext cx="35528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291" y="3906863"/>
            <a:ext cx="3571896" cy="267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6508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080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8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IMPACT</a:t>
            </a:r>
            <a:endParaRPr lang="ro-RO" sz="2400" b="1" dirty="0">
              <a:solidFill>
                <a:prstClr val="black"/>
              </a:solidFill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464347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o-RO" sz="2800" dirty="0" smtClean="0"/>
              <a:t>Înțelegerea funcționării sistemului de învățământ norvegian</a:t>
            </a:r>
          </a:p>
          <a:p>
            <a:pPr>
              <a:lnSpc>
                <a:spcPct val="80000"/>
              </a:lnSpc>
              <a:buNone/>
            </a:pPr>
            <a:endParaRPr lang="ro-RO" sz="2800" dirty="0" smtClean="0"/>
          </a:p>
          <a:p>
            <a:pPr>
              <a:lnSpc>
                <a:spcPct val="80000"/>
              </a:lnSpc>
            </a:pPr>
            <a:r>
              <a:rPr lang="ro-RO" sz="2800" dirty="0" smtClean="0"/>
              <a:t>Colaborarea strânsă între comunitatea locală și școală</a:t>
            </a:r>
          </a:p>
          <a:p>
            <a:pPr>
              <a:lnSpc>
                <a:spcPct val="80000"/>
              </a:lnSpc>
              <a:buNone/>
            </a:pPr>
            <a:endParaRPr lang="ro-RO" sz="2800" dirty="0" smtClean="0"/>
          </a:p>
          <a:p>
            <a:pPr>
              <a:lnSpc>
                <a:spcPct val="80000"/>
              </a:lnSpc>
            </a:pPr>
            <a:r>
              <a:rPr lang="ro-RO" sz="2800" dirty="0" smtClean="0"/>
              <a:t>Axarea pe nevoile elevului</a:t>
            </a:r>
          </a:p>
          <a:p>
            <a:pPr>
              <a:lnSpc>
                <a:spcPct val="80000"/>
              </a:lnSpc>
              <a:buNone/>
            </a:pPr>
            <a:endParaRPr lang="ro-RO" sz="2800" dirty="0" smtClean="0"/>
          </a:p>
          <a:p>
            <a:pPr>
              <a:lnSpc>
                <a:spcPct val="80000"/>
              </a:lnSpc>
            </a:pPr>
            <a:r>
              <a:rPr lang="ro-RO" sz="2800" dirty="0" smtClean="0"/>
              <a:t>Integrarea socială</a:t>
            </a:r>
          </a:p>
          <a:p>
            <a:pPr>
              <a:lnSpc>
                <a:spcPct val="80000"/>
              </a:lnSpc>
              <a:buNone/>
            </a:pPr>
            <a:endParaRPr lang="ro-RO" sz="2800" dirty="0" smtClean="0"/>
          </a:p>
          <a:p>
            <a:pPr>
              <a:lnSpc>
                <a:spcPct val="80000"/>
              </a:lnSpc>
            </a:pPr>
            <a:r>
              <a:rPr lang="ro-RO" sz="2800" dirty="0" smtClean="0"/>
              <a:t>Sprijinul instituțiilor statului</a:t>
            </a:r>
          </a:p>
          <a:p>
            <a:pPr>
              <a:lnSpc>
                <a:spcPct val="80000"/>
              </a:lnSpc>
              <a:buNone/>
            </a:pPr>
            <a:endParaRPr lang="ro-RO" sz="2800" dirty="0" smtClean="0"/>
          </a:p>
          <a:p>
            <a:pPr>
              <a:lnSpc>
                <a:spcPct val="80000"/>
              </a:lnSpc>
            </a:pPr>
            <a:r>
              <a:rPr lang="ro-RO" sz="2800" dirty="0" smtClean="0"/>
              <a:t>Plasarea pe piața muncii</a:t>
            </a:r>
            <a:endParaRPr lang="ro-RO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ACTIVITĂȚI CULTURALE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580322" cy="504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48071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064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99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o-RO" sz="2400" b="1" dirty="0">
                <a:solidFill>
                  <a:prstClr val="black"/>
                </a:solidFill>
              </a:rPr>
              <a:t>ACTIVITĂȚI CULTURALE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5"/>
            <a:ext cx="4353345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65989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0001" y="332656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81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o-RO" sz="2400" b="1" dirty="0">
                <a:solidFill>
                  <a:prstClr val="black"/>
                </a:solidFill>
              </a:rPr>
              <a:t>ACTIVITĂȚI CULTURALE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28800"/>
            <a:ext cx="410445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68477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6630" y="394515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91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214422"/>
            <a:ext cx="6918398" cy="49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400" dirty="0" smtClean="0">
                <a:solidFill>
                  <a:prstClr val="black"/>
                </a:solidFill>
              </a:rPr>
              <a:t>ETTERSTAD UPPER SECONDARY SCHOOL OSLO</a:t>
            </a:r>
            <a:endParaRPr lang="ro-RO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1143008"/>
          </a:xfrm>
        </p:spPr>
        <p:txBody>
          <a:bodyPr>
            <a:noAutofit/>
          </a:bodyPr>
          <a:lstStyle/>
          <a:p>
            <a:r>
              <a:rPr lang="ro-RO" sz="4000" dirty="0" smtClean="0"/>
              <a:t>ECHIPA DE PROIECT </a:t>
            </a: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2400" dirty="0" err="1" smtClean="0"/>
              <a:t>Etterstad</a:t>
            </a:r>
            <a:r>
              <a:rPr lang="ro-RO" sz="2400" dirty="0" smtClean="0"/>
              <a:t> </a:t>
            </a:r>
            <a:r>
              <a:rPr lang="ro-RO" sz="2400" dirty="0" err="1" smtClean="0"/>
              <a:t>upper</a:t>
            </a:r>
            <a:r>
              <a:rPr lang="ro-RO" sz="2400" dirty="0" smtClean="0"/>
              <a:t> </a:t>
            </a:r>
            <a:r>
              <a:rPr lang="ro-RO" sz="2400" dirty="0" err="1" smtClean="0"/>
              <a:t>secondary</a:t>
            </a:r>
            <a:r>
              <a:rPr lang="ro-RO" sz="2400" dirty="0" smtClean="0"/>
              <a:t> </a:t>
            </a:r>
            <a:r>
              <a:rPr lang="ro-RO" sz="2400" dirty="0" err="1" smtClean="0"/>
              <a:t>school</a:t>
            </a:r>
            <a:r>
              <a:rPr lang="ro-RO" sz="2400" dirty="0" smtClean="0"/>
              <a:t> Oslo</a:t>
            </a:r>
            <a:endParaRPr lang="ro-RO" sz="24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829196"/>
          </a:xfrm>
        </p:spPr>
        <p:txBody>
          <a:bodyPr>
            <a:normAutofit fontScale="40000" lnSpcReduction="20000"/>
          </a:bodyPr>
          <a:lstStyle/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sz="2600" dirty="0" smtClean="0"/>
          </a:p>
          <a:p>
            <a:endParaRPr lang="ro-RO" dirty="0" smtClean="0"/>
          </a:p>
          <a:p>
            <a:pPr marL="0" lvl="0" indent="0" algn="ctr">
              <a:buNone/>
            </a:pPr>
            <a:endParaRPr lang="ro-RO" sz="38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ro-RO" sz="38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ro-RO" sz="38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ro-RO" sz="38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ro-RO" sz="4500" b="1" dirty="0" smtClean="0"/>
              <a:t>ELIN STAVRUM</a:t>
            </a:r>
          </a:p>
          <a:p>
            <a:pPr marL="0" lvl="0" indent="0" algn="ctr">
              <a:buNone/>
            </a:pPr>
            <a:r>
              <a:rPr lang="ro-RO" sz="4500" dirty="0" smtClean="0"/>
              <a:t>principal </a:t>
            </a:r>
            <a:r>
              <a:rPr lang="ro-RO" sz="4500" dirty="0" err="1" smtClean="0"/>
              <a:t>since</a:t>
            </a:r>
            <a:endParaRPr lang="ro-RO" sz="4500" dirty="0" smtClean="0"/>
          </a:p>
          <a:p>
            <a:pPr marL="0" lvl="0" indent="0" algn="ctr">
              <a:buNone/>
            </a:pPr>
            <a:endParaRPr lang="ro-RO" sz="38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ro-RO" sz="38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ro-RO" sz="38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ro-RO" dirty="0" smtClean="0"/>
              <a:t>      </a:t>
            </a:r>
          </a:p>
          <a:p>
            <a:pPr marL="0" lvl="0" indent="0" algn="ctr">
              <a:buNone/>
            </a:pPr>
            <a:r>
              <a:rPr lang="ro-RO" dirty="0" smtClean="0"/>
              <a:t>                                             </a:t>
            </a:r>
          </a:p>
          <a:p>
            <a:pPr marL="0" lvl="0" indent="0" algn="ctr">
              <a:buNone/>
            </a:pPr>
            <a:endParaRPr lang="ro-RO" dirty="0"/>
          </a:p>
          <a:p>
            <a:pPr marL="0" lvl="0" indent="0" algn="ctr">
              <a:buNone/>
            </a:pPr>
            <a:r>
              <a:rPr lang="ro-RO" sz="4500" b="1" dirty="0" smtClean="0"/>
              <a:t> </a:t>
            </a:r>
            <a:r>
              <a:rPr lang="ro-RO" sz="4500" b="1" dirty="0"/>
              <a:t>CARINA KJELLUM</a:t>
            </a:r>
            <a:r>
              <a:rPr lang="ro-RO" sz="2900" dirty="0">
                <a:solidFill>
                  <a:prstClr val="black"/>
                </a:solidFill>
              </a:rPr>
              <a:t>,</a:t>
            </a:r>
            <a:r>
              <a:rPr lang="ro-RO" sz="2900" dirty="0" smtClean="0"/>
              <a:t>                                                                                                                         </a:t>
            </a:r>
            <a:r>
              <a:rPr lang="ro-RO" sz="4500" b="1" dirty="0" smtClean="0"/>
              <a:t>  TORD </a:t>
            </a:r>
            <a:r>
              <a:rPr lang="ro-RO" sz="4500" b="1" dirty="0"/>
              <a:t>HUSE</a:t>
            </a:r>
            <a:r>
              <a:rPr lang="ro-RO" sz="2900" dirty="0">
                <a:solidFill>
                  <a:prstClr val="black"/>
                </a:solidFill>
              </a:rPr>
              <a:t>, </a:t>
            </a:r>
            <a:endParaRPr lang="ro-RO" sz="29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o-RO" sz="2900" dirty="0" smtClean="0">
                <a:solidFill>
                  <a:prstClr val="black"/>
                </a:solidFill>
              </a:rPr>
              <a:t>             </a:t>
            </a:r>
            <a:r>
              <a:rPr lang="ro-RO" sz="4500" dirty="0" err="1" smtClean="0"/>
              <a:t>head</a:t>
            </a:r>
            <a:r>
              <a:rPr lang="ro-RO" sz="4500" dirty="0" smtClean="0"/>
              <a:t> </a:t>
            </a:r>
            <a:r>
              <a:rPr lang="ro-RO" sz="4500" dirty="0"/>
              <a:t>of </a:t>
            </a:r>
            <a:r>
              <a:rPr lang="ro-RO" sz="4500" dirty="0" err="1" smtClean="0"/>
              <a:t>department</a:t>
            </a:r>
            <a:r>
              <a:rPr lang="ro-RO" sz="29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</a:t>
            </a:r>
            <a:r>
              <a:rPr lang="ro-RO" sz="4500" dirty="0" smtClean="0"/>
              <a:t> </a:t>
            </a:r>
            <a:r>
              <a:rPr lang="ro-RO" sz="4500" dirty="0" err="1"/>
              <a:t>head</a:t>
            </a:r>
            <a:r>
              <a:rPr lang="ro-RO" sz="4500" dirty="0"/>
              <a:t> </a:t>
            </a:r>
            <a:r>
              <a:rPr lang="ro-RO" sz="4500" dirty="0" err="1"/>
              <a:t>of</a:t>
            </a:r>
            <a:r>
              <a:rPr lang="ro-RO" sz="4500" dirty="0"/>
              <a:t> </a:t>
            </a:r>
            <a:r>
              <a:rPr lang="ro-RO" sz="4500" dirty="0" err="1"/>
              <a:t>department</a:t>
            </a:r>
            <a:endParaRPr lang="ro-RO" sz="4500" dirty="0"/>
          </a:p>
          <a:p>
            <a:pPr marL="0" indent="0">
              <a:buNone/>
            </a:pPr>
            <a:r>
              <a:rPr lang="ro-RO" dirty="0" smtClean="0"/>
              <a:t> </a:t>
            </a:r>
          </a:p>
          <a:p>
            <a:pPr marL="0" lvl="0" indent="0">
              <a:buNone/>
            </a:pPr>
            <a:endParaRPr lang="ro-RO" dirty="0"/>
          </a:p>
          <a:p>
            <a:endParaRPr lang="ro-R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714488"/>
            <a:ext cx="258663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648" y="3182120"/>
            <a:ext cx="1504128" cy="174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1" y="3182120"/>
            <a:ext cx="1728192" cy="174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14290"/>
            <a:ext cx="785818" cy="59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16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>Obiectivele proiectului</a:t>
            </a:r>
            <a:endParaRPr lang="ro-RO" sz="2400" b="1" dirty="0">
              <a:solidFill>
                <a:prstClr val="black"/>
              </a:solidFill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525963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o-RO" sz="1800" dirty="0" smtClean="0"/>
              <a:t>Curriculum în dezvoltare locală adaptat contextului european</a:t>
            </a:r>
          </a:p>
          <a:p>
            <a:endParaRPr lang="ro-RO" dirty="0" smtClean="0"/>
          </a:p>
          <a:p>
            <a:pPr>
              <a:buNone/>
            </a:pPr>
            <a:endParaRPr lang="ro-RO" dirty="0" smtClean="0"/>
          </a:p>
        </p:txBody>
      </p:sp>
      <p:graphicFrame>
        <p:nvGraphicFramePr>
          <p:cNvPr id="4" name="Nomogramă 3"/>
          <p:cNvGraphicFramePr/>
          <p:nvPr/>
        </p:nvGraphicFramePr>
        <p:xfrm>
          <a:off x="2357422" y="1357298"/>
          <a:ext cx="4429156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tăText 4"/>
          <p:cNvSpPr txBox="1"/>
          <p:nvPr/>
        </p:nvSpPr>
        <p:spPr>
          <a:xfrm>
            <a:off x="2643174" y="214311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 smtClean="0"/>
              <a:t>Domenii:</a:t>
            </a:r>
            <a:endParaRPr lang="ro-RO" sz="2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Asia (orthographic projection).sv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72" y="5143488"/>
            <a:ext cx="1714512" cy="1714512"/>
          </a:xfrm>
          <a:prstGeom prst="rect">
            <a:avLst/>
          </a:prstGeom>
          <a:noFill/>
        </p:spPr>
      </p:pic>
      <p:sp>
        <p:nvSpPr>
          <p:cNvPr id="9" name="Dreptunghi 8"/>
          <p:cNvSpPr/>
          <p:nvPr/>
        </p:nvSpPr>
        <p:spPr>
          <a:xfrm>
            <a:off x="1071538" y="3714752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dirty="0" smtClean="0"/>
              <a:t> Compendiu cu instrumente de lucru pentru elevi</a:t>
            </a:r>
          </a:p>
        </p:txBody>
      </p:sp>
      <p:pic>
        <p:nvPicPr>
          <p:cNvPr id="10" name="Picture 6" descr="Cărţ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3286124"/>
            <a:ext cx="2857520" cy="1435904"/>
          </a:xfrm>
          <a:prstGeom prst="rect">
            <a:avLst/>
          </a:prstGeom>
          <a:noFill/>
        </p:spPr>
      </p:pic>
      <p:sp>
        <p:nvSpPr>
          <p:cNvPr id="11" name="Dreptunghi 10"/>
          <p:cNvSpPr/>
          <p:nvPr/>
        </p:nvSpPr>
        <p:spPr>
          <a:xfrm>
            <a:off x="428564" y="5000636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dirty="0" smtClean="0"/>
              <a:t>Perfecționarea cadrelor didactice prin schimb de experiență și exemple de bune practici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2370851" cy="178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ro-RO" sz="2400" dirty="0" smtClean="0">
                <a:solidFill>
                  <a:prstClr val="black"/>
                </a:solidFill>
              </a:rPr>
              <a:t>ETTERSTAD UPPER SECONDARY SCHOOL OSLO</a:t>
            </a:r>
            <a:endParaRPr lang="ro-RO" sz="2400" dirty="0"/>
          </a:p>
        </p:txBody>
      </p:sp>
      <p:sp>
        <p:nvSpPr>
          <p:cNvPr id="5" name="Substituent conținut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sz="2000" dirty="0" smtClean="0"/>
          </a:p>
          <a:p>
            <a:endParaRPr lang="ro-RO" sz="2000" dirty="0"/>
          </a:p>
          <a:p>
            <a:endParaRPr lang="ro-RO" sz="2000" dirty="0" smtClean="0"/>
          </a:p>
          <a:p>
            <a:endParaRPr lang="ro-RO" sz="2000" dirty="0"/>
          </a:p>
          <a:p>
            <a:endParaRPr lang="ro-RO" sz="2000" dirty="0" smtClean="0"/>
          </a:p>
          <a:p>
            <a:pPr marL="0" indent="0">
              <a:buNone/>
            </a:pPr>
            <a:endParaRPr lang="ro-RO" sz="2000" dirty="0" smtClean="0"/>
          </a:p>
          <a:p>
            <a:pPr marL="0" indent="0">
              <a:buNone/>
            </a:pPr>
            <a:endParaRPr lang="ro-RO" sz="2000" dirty="0"/>
          </a:p>
          <a:p>
            <a:pPr marL="0" indent="0">
              <a:buNone/>
            </a:pPr>
            <a:r>
              <a:rPr lang="ro-RO" sz="2000" b="1" dirty="0" smtClean="0"/>
              <a:t>OFERTA EDUCAȚIONALĂ:</a:t>
            </a:r>
          </a:p>
          <a:p>
            <a:r>
              <a:rPr lang="ro-RO" sz="1800" b="1" dirty="0" smtClean="0">
                <a:solidFill>
                  <a:srgbClr val="00B0F0"/>
                </a:solidFill>
              </a:rPr>
              <a:t>Turism și Servicii</a:t>
            </a:r>
          </a:p>
          <a:p>
            <a:r>
              <a:rPr lang="ro-RO" sz="1800" b="1" dirty="0" smtClean="0">
                <a:solidFill>
                  <a:srgbClr val="FF99FF"/>
                </a:solidFill>
              </a:rPr>
              <a:t>Restaurant și procesarea mâncării</a:t>
            </a:r>
          </a:p>
          <a:p>
            <a:r>
              <a:rPr lang="ro-RO" sz="1800" b="1" dirty="0" smtClean="0">
                <a:solidFill>
                  <a:srgbClr val="0070C0"/>
                </a:solidFill>
              </a:rPr>
              <a:t>Electric și electronică</a:t>
            </a:r>
          </a:p>
          <a:p>
            <a:r>
              <a:rPr lang="ro-RO" sz="1800" b="1" dirty="0" smtClean="0">
                <a:solidFill>
                  <a:schemeClr val="bg1">
                    <a:lumMod val="65000"/>
                  </a:schemeClr>
                </a:solidFill>
              </a:rPr>
              <a:t>Tehnician în industria producției</a:t>
            </a:r>
            <a:endParaRPr lang="ro-RO" sz="1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04185"/>
            <a:ext cx="338524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714752"/>
            <a:ext cx="3960101" cy="28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ptunghi 5"/>
          <p:cNvSpPr/>
          <p:nvPr/>
        </p:nvSpPr>
        <p:spPr>
          <a:xfrm>
            <a:off x="4096524" y="692150"/>
            <a:ext cx="5047476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endParaRPr lang="ro-RO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o-RO" b="1" dirty="0" smtClean="0">
                <a:solidFill>
                  <a:prstClr val="black"/>
                </a:solidFill>
              </a:rPr>
              <a:t>PREZENTAREA UNITĂȚII DE ÎNVĂȚĂMÂNT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o-RO" dirty="0" smtClean="0">
                <a:solidFill>
                  <a:prstClr val="black"/>
                </a:solidFill>
              </a:rPr>
              <a:t>Școala Maritimă Creștină-</a:t>
            </a:r>
            <a:r>
              <a:rPr lang="ro-RO" b="1" dirty="0" smtClean="0">
                <a:solidFill>
                  <a:prstClr val="black"/>
                </a:solidFill>
              </a:rPr>
              <a:t>1890</a:t>
            </a:r>
            <a:endParaRPr lang="ro-RO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o-RO" dirty="0" smtClean="0">
                <a:solidFill>
                  <a:prstClr val="black"/>
                </a:solidFill>
              </a:rPr>
              <a:t>Școala Tehnică </a:t>
            </a:r>
            <a:r>
              <a:rPr lang="ro-RO" dirty="0" err="1" smtClean="0">
                <a:solidFill>
                  <a:prstClr val="black"/>
                </a:solidFill>
              </a:rPr>
              <a:t>Maritimă-</a:t>
            </a:r>
            <a:r>
              <a:rPr lang="ro-RO" dirty="0" smtClean="0">
                <a:solidFill>
                  <a:prstClr val="black"/>
                </a:solidFill>
              </a:rPr>
              <a:t> </a:t>
            </a:r>
            <a:r>
              <a:rPr lang="ro-RO" b="1" dirty="0" smtClean="0">
                <a:solidFill>
                  <a:prstClr val="black"/>
                </a:solidFill>
              </a:rPr>
              <a:t>1957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o-RO" b="1" dirty="0" err="1" smtClean="0">
                <a:solidFill>
                  <a:prstClr val="black"/>
                </a:solidFill>
              </a:rPr>
              <a:t>Ettestand</a:t>
            </a:r>
            <a:r>
              <a:rPr lang="ro-RO" b="1" dirty="0" smtClean="0">
                <a:solidFill>
                  <a:prstClr val="black"/>
                </a:solidFill>
              </a:rPr>
              <a:t> </a:t>
            </a:r>
            <a:r>
              <a:rPr lang="ro-RO" b="1" dirty="0" err="1" smtClean="0">
                <a:solidFill>
                  <a:prstClr val="black"/>
                </a:solidFill>
              </a:rPr>
              <a:t>Upper</a:t>
            </a:r>
            <a:r>
              <a:rPr lang="ro-RO" b="1" dirty="0" smtClean="0">
                <a:solidFill>
                  <a:prstClr val="black"/>
                </a:solidFill>
              </a:rPr>
              <a:t> </a:t>
            </a:r>
            <a:r>
              <a:rPr lang="ro-RO" b="1" dirty="0" err="1" smtClean="0">
                <a:solidFill>
                  <a:prstClr val="black"/>
                </a:solidFill>
              </a:rPr>
              <a:t>Secondary</a:t>
            </a:r>
            <a:r>
              <a:rPr lang="ro-RO" b="1" dirty="0" smtClean="0">
                <a:solidFill>
                  <a:prstClr val="black"/>
                </a:solidFill>
              </a:rPr>
              <a:t> </a:t>
            </a:r>
            <a:r>
              <a:rPr lang="ro-RO" b="1" dirty="0" err="1" smtClean="0">
                <a:solidFill>
                  <a:prstClr val="black"/>
                </a:solidFill>
              </a:rPr>
              <a:t>School</a:t>
            </a:r>
            <a:r>
              <a:rPr lang="ro-RO" b="1" dirty="0" smtClean="0">
                <a:solidFill>
                  <a:prstClr val="black"/>
                </a:solidFill>
              </a:rPr>
              <a:t> 2001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o-RO" dirty="0" smtClean="0">
                <a:solidFill>
                  <a:prstClr val="black"/>
                </a:solidFill>
              </a:rPr>
              <a:t>Reconstrucția în </a:t>
            </a:r>
            <a:r>
              <a:rPr lang="ro-RO" b="1" dirty="0" smtClean="0">
                <a:solidFill>
                  <a:prstClr val="black"/>
                </a:solidFill>
              </a:rPr>
              <a:t>2007</a:t>
            </a:r>
            <a:r>
              <a:rPr lang="ro-RO" dirty="0">
                <a:solidFill>
                  <a:prstClr val="black"/>
                </a:solidFill>
              </a:rPr>
              <a:t>, </a:t>
            </a:r>
            <a:r>
              <a:rPr lang="ro-RO" dirty="0" smtClean="0">
                <a:solidFill>
                  <a:prstClr val="black"/>
                </a:solidFill>
              </a:rPr>
              <a:t>finalizarea în </a:t>
            </a:r>
            <a:r>
              <a:rPr lang="ro-RO" b="1" dirty="0" smtClean="0">
                <a:solidFill>
                  <a:prstClr val="black"/>
                </a:solidFill>
              </a:rPr>
              <a:t>2023/2024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o-RO" b="1" dirty="0" smtClean="0">
                <a:solidFill>
                  <a:prstClr val="black"/>
                </a:solidFill>
              </a:rPr>
              <a:t>  Resurse umane:   620</a:t>
            </a:r>
            <a:r>
              <a:rPr lang="ro-RO" dirty="0" smtClean="0">
                <a:solidFill>
                  <a:prstClr val="black"/>
                </a:solidFill>
              </a:rPr>
              <a:t> de elevi</a:t>
            </a:r>
          </a:p>
          <a:p>
            <a:pPr marL="342900" lvl="0" indent="-342900">
              <a:spcBef>
                <a:spcPct val="20000"/>
              </a:spcBef>
            </a:pPr>
            <a:r>
              <a:rPr lang="ro-RO" b="1" dirty="0" smtClean="0">
                <a:solidFill>
                  <a:prstClr val="black"/>
                </a:solidFill>
              </a:rPr>
              <a:t>                                        120</a:t>
            </a:r>
            <a:r>
              <a:rPr lang="ro-RO" dirty="0" smtClean="0">
                <a:solidFill>
                  <a:prstClr val="black"/>
                </a:solidFill>
              </a:rPr>
              <a:t> de angajați</a:t>
            </a:r>
            <a:endParaRPr lang="ro-RO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endParaRPr lang="ro-RO" sz="20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o-RO" sz="20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ro-RO" sz="20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2250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214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3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57126" y="928670"/>
            <a:ext cx="8786874" cy="571504"/>
          </a:xfrm>
        </p:spPr>
        <p:txBody>
          <a:bodyPr>
            <a:normAutofit fontScale="90000"/>
          </a:bodyPr>
          <a:lstStyle/>
          <a:p>
            <a:r>
              <a:rPr lang="ro-RO" sz="2400" b="1" dirty="0" smtClean="0">
                <a:solidFill>
                  <a:prstClr val="black"/>
                </a:solidFill>
              </a:rPr>
              <a:t/>
            </a:r>
            <a:br>
              <a:rPr lang="ro-RO" sz="2400" b="1" dirty="0" smtClean="0">
                <a:solidFill>
                  <a:prstClr val="black"/>
                </a:solidFill>
              </a:rPr>
            </a:br>
            <a:r>
              <a:rPr lang="ro-RO" sz="2700" b="1" dirty="0" smtClean="0"/>
              <a:t>PORTOFOLIUL COLEGIULUI ECONOMIC „VIRGIL MADGEARU” MUNICIPIUL PLOIEȘTI</a:t>
            </a:r>
            <a:r>
              <a:rPr lang="ro-RO" sz="2700" dirty="0" smtClean="0"/>
              <a:t/>
            </a:r>
            <a:br>
              <a:rPr lang="ro-RO" sz="2700" dirty="0" smtClean="0"/>
            </a:br>
            <a:endParaRPr lang="ro-RO" sz="27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714488"/>
            <a:ext cx="2250297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857760"/>
            <a:ext cx="2357983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44321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4708" y="26064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tăText 8"/>
          <p:cNvSpPr txBox="1"/>
          <p:nvPr/>
        </p:nvSpPr>
        <p:spPr>
          <a:xfrm>
            <a:off x="357158" y="5643579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Materiale informative cu privire la învățământul românesc</a:t>
            </a:r>
          </a:p>
        </p:txBody>
      </p:sp>
    </p:spTree>
    <p:extLst>
      <p:ext uri="{BB962C8B-B14F-4D97-AF65-F5344CB8AC3E}">
        <p14:creationId xmlns:p14="http://schemas.microsoft.com/office/powerpoint/2010/main" xmlns="" val="11586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o-RO" sz="2400" dirty="0">
                <a:solidFill>
                  <a:prstClr val="black"/>
                </a:solidFill>
              </a:rPr>
              <a:t>ETTERSTAD UPPER SECONDARY SCHOOL </a:t>
            </a:r>
            <a:r>
              <a:rPr lang="ro-RO" sz="2400" dirty="0" smtClean="0">
                <a:solidFill>
                  <a:prstClr val="black"/>
                </a:solidFill>
              </a:rPr>
              <a:t>OSLO</a:t>
            </a:r>
            <a:br>
              <a:rPr lang="ro-RO" sz="2400" dirty="0" smtClean="0">
                <a:solidFill>
                  <a:prstClr val="black"/>
                </a:solidFill>
              </a:rPr>
            </a:br>
            <a:r>
              <a:rPr lang="ro-RO" sz="2400" b="1" dirty="0" smtClean="0">
                <a:solidFill>
                  <a:prstClr val="black"/>
                </a:solidFill>
              </a:rPr>
              <a:t>CURRICULUM</a:t>
            </a:r>
            <a:endParaRPr lang="ro-RO" sz="24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000108"/>
            <a:ext cx="431192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928670"/>
            <a:ext cx="2571768" cy="18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928934"/>
            <a:ext cx="2714644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857760"/>
            <a:ext cx="2786082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676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tăText 10"/>
          <p:cNvSpPr txBox="1"/>
          <p:nvPr/>
        </p:nvSpPr>
        <p:spPr>
          <a:xfrm>
            <a:off x="214282" y="4857760"/>
            <a:ext cx="55721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ro-RO" b="1" dirty="0" smtClean="0"/>
              <a:t>Prezentarea sistemului educațional norvegian</a:t>
            </a:r>
          </a:p>
          <a:p>
            <a:r>
              <a:rPr lang="ro-RO" b="1" dirty="0" smtClean="0"/>
              <a:t>	- Structură</a:t>
            </a:r>
          </a:p>
          <a:p>
            <a:r>
              <a:rPr lang="ro-RO" b="1" dirty="0" smtClean="0"/>
              <a:t>	- Resurse: </a:t>
            </a:r>
            <a:r>
              <a:rPr lang="ro-RO" dirty="0" smtClean="0"/>
              <a:t>umane, </a:t>
            </a:r>
          </a:p>
          <a:p>
            <a:r>
              <a:rPr lang="ro-RO" dirty="0" smtClean="0"/>
              <a:t>                                    financiare, </a:t>
            </a:r>
          </a:p>
          <a:p>
            <a:r>
              <a:rPr lang="ro-RO" dirty="0" smtClean="0"/>
              <a:t>                                    materiale,  </a:t>
            </a:r>
          </a:p>
          <a:p>
            <a:r>
              <a:rPr lang="ro-RO" dirty="0" smtClean="0"/>
              <a:t>                                    informaționale</a:t>
            </a:r>
          </a:p>
          <a:p>
            <a:endParaRPr lang="ro-RO" dirty="0" smtClean="0"/>
          </a:p>
        </p:txBody>
      </p:sp>
    </p:spTree>
    <p:extLst>
      <p:ext uri="{BB962C8B-B14F-4D97-AF65-F5344CB8AC3E}">
        <p14:creationId xmlns:p14="http://schemas.microsoft.com/office/powerpoint/2010/main" xmlns="" val="4405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o-RO" sz="2200" b="1" dirty="0">
                <a:solidFill>
                  <a:prstClr val="black"/>
                </a:solidFill>
              </a:rPr>
              <a:t>ETTERSTAD UPPER SECONDARY SCHOOL OSLO</a:t>
            </a:r>
            <a:br>
              <a:rPr lang="ro-RO" sz="2200" b="1" dirty="0">
                <a:solidFill>
                  <a:prstClr val="black"/>
                </a:solidFill>
              </a:rPr>
            </a:br>
            <a:r>
              <a:rPr lang="ro-RO" sz="1800" b="1" dirty="0" smtClean="0">
                <a:solidFill>
                  <a:prstClr val="black"/>
                </a:solidFill>
              </a:rPr>
              <a:t>CATALOG ELECTRONIC</a:t>
            </a:r>
            <a:endParaRPr lang="ro-RO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6699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4664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4286256"/>
            <a:ext cx="2952769" cy="221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928802"/>
            <a:ext cx="2821095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071678"/>
            <a:ext cx="5643602" cy="423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tăText 7"/>
          <p:cNvSpPr txBox="1"/>
          <p:nvPr/>
        </p:nvSpPr>
        <p:spPr>
          <a:xfrm>
            <a:off x="285720" y="1071546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	Prezentarea platformei educaționale (de comunicare </a:t>
            </a:r>
            <a:r>
              <a:rPr lang="ro-RO" dirty="0" err="1" smtClean="0"/>
              <a:t>profesor-elevi-părinți</a:t>
            </a:r>
            <a:r>
              <a:rPr lang="ro-RO" dirty="0" smtClean="0"/>
              <a:t>), a orarului, componenței claselor, a catedrelor, a modalităților de transmitere a informațiilor necesare pentru eficiența actului educativ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41288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418</Words>
  <Application>Microsoft Office PowerPoint</Application>
  <PresentationFormat>On-screen Show (4:3)</PresentationFormat>
  <Paragraphs>133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Temă Office</vt:lpstr>
      <vt:lpstr>CURRICULUM ÎN DEZVOLTARE LOCALĂ ADAPTAT CONTEXTULUI EUROPEAN 2018-EY-PCVET-R2-0003</vt:lpstr>
      <vt:lpstr>ECHIPA DE PROIECT Colegiul Economic „Virgil Madgearu” Municipiul Ploiești</vt:lpstr>
      <vt:lpstr>ETTERSTAD UPPER SECONDARY SCHOOL OSLO</vt:lpstr>
      <vt:lpstr>ECHIPA DE PROIECT  Etterstad upper secondary school Oslo</vt:lpstr>
      <vt:lpstr>Obiectivele proiectului</vt:lpstr>
      <vt:lpstr>ETTERSTAD UPPER SECONDARY SCHOOL OSLO</vt:lpstr>
      <vt:lpstr> PORTOFOLIUL COLEGIULUI ECONOMIC „VIRGIL MADGEARU” MUNICIPIUL PLOIEȘTI </vt:lpstr>
      <vt:lpstr>ETTERSTAD UPPER SECONDARY SCHOOL OSLO CURRICULUM</vt:lpstr>
      <vt:lpstr>ETTERSTAD UPPER SECONDARY SCHOOL OSLO CATALOG ELECTRONIC</vt:lpstr>
      <vt:lpstr>REFLECȚII</vt:lpstr>
      <vt:lpstr>APLICAȚIE PRACTICĂ</vt:lpstr>
      <vt:lpstr> </vt:lpstr>
      <vt:lpstr> ETTERSTAD UPPER SECONDARY SCHOOL OSLO  SALA DE SPORT</vt:lpstr>
      <vt:lpstr> ETTERSTAD UPPER SECONDARY SCHOOL OSLO  RESTAURANT-CANTINĂ</vt:lpstr>
      <vt:lpstr>ETTERSTAD UPPER SECONDARY SCHOOL OSLO  SPAȚII DE LUCRU</vt:lpstr>
      <vt:lpstr>ETTERSTAD UPPER SECONDARY SCHOOL OSLO  SPAȚII DE LUCRU</vt:lpstr>
      <vt:lpstr>ETTERSTAD UPPER SECONDARY SCHOOL OSLO  SPAȚII DE LUCRU</vt:lpstr>
      <vt:lpstr>Vizită de lucru la agenții economici  REMA 1000</vt:lpstr>
      <vt:lpstr>Vizită de lucru la agenții economici  ISS</vt:lpstr>
      <vt:lpstr>Vizită de lucru la agenții economici  XXL</vt:lpstr>
      <vt:lpstr>Vizită de lucru la agenții economici  EUROPRIX</vt:lpstr>
      <vt:lpstr>Vizită de lucru la agenții economici  JORDBAER</vt:lpstr>
      <vt:lpstr>Vizită de lucru la agenții economici  TOYOTA</vt:lpstr>
      <vt:lpstr>IMPACT</vt:lpstr>
      <vt:lpstr>ACTIVITĂȚI CULTURALE</vt:lpstr>
      <vt:lpstr>ACTIVITĂȚI CULTURALE</vt:lpstr>
      <vt:lpstr>ACTIVITĂȚI CULTURALE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dani78liv@gmail.com</dc:creator>
  <cp:lastModifiedBy>Viorica</cp:lastModifiedBy>
  <cp:revision>66</cp:revision>
  <dcterms:created xsi:type="dcterms:W3CDTF">2019-10-28T19:29:16Z</dcterms:created>
  <dcterms:modified xsi:type="dcterms:W3CDTF">2019-11-25T19:04:04Z</dcterms:modified>
</cp:coreProperties>
</file>